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78" r:id="rId5"/>
    <p:sldId id="371" r:id="rId6"/>
    <p:sldId id="379" r:id="rId7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0E3"/>
    <a:srgbClr val="E9F1F5"/>
    <a:srgbClr val="0092B0"/>
    <a:srgbClr val="00B0CA"/>
    <a:srgbClr val="DE0E00"/>
    <a:srgbClr val="93CD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1" autoAdjust="0"/>
    <p:restoredTop sz="94595" autoAdjust="0"/>
  </p:normalViewPr>
  <p:slideViewPr>
    <p:cSldViewPr>
      <p:cViewPr varScale="1">
        <p:scale>
          <a:sx n="61" d="100"/>
          <a:sy n="61" d="100"/>
        </p:scale>
        <p:origin x="14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316"/>
    </p:cViewPr>
  </p:sorterViewPr>
  <p:notesViewPr>
    <p:cSldViewPr>
      <p:cViewPr varScale="1">
        <p:scale>
          <a:sx n="51" d="100"/>
          <a:sy n="51" d="100"/>
        </p:scale>
        <p:origin x="-299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 smtClean="0"/>
              <a:t>Simlinjeinstruktör 7-13 år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21CF4-7A30-48F4-8456-C4EA333A92BD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301FF-FCDB-42DA-8F65-6645F381BC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344224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 smtClean="0"/>
              <a:t>Simlinjeinstruktör 7-13 år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39A906-9DD2-4A64-AB11-C6B70591DEE9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0D330-0FE6-4D00-AF9E-D3E348DFDFE2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51453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AE7E9-A04F-4B61-B58D-BE8CF795A19F}" type="datetimeFigureOut">
              <a:rPr lang="sv-SE" smtClean="0"/>
              <a:pPr/>
              <a:t>2021-02-15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BF72D-DBC6-4928-BFD7-FBF7A3A183FF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5" name="Rubrik 1"/>
          <p:cNvSpPr txBox="1">
            <a:spLocks/>
          </p:cNvSpPr>
          <p:nvPr userDrawn="1"/>
        </p:nvSpPr>
        <p:spPr>
          <a:xfrm>
            <a:off x="0" y="0"/>
            <a:ext cx="9144000" cy="836711"/>
          </a:xfrm>
          <a:prstGeom prst="rect">
            <a:avLst/>
          </a:prstGeom>
          <a:solidFill>
            <a:srgbClr val="00B0CA"/>
          </a:solidFill>
          <a:ln w="57150">
            <a:noFill/>
          </a:ln>
        </p:spPr>
        <p:txBody>
          <a:bodyPr>
            <a:norm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rostile LT Std" pitchFamily="34" charset="0"/>
              <a:ea typeface="+mj-ea"/>
              <a:cs typeface="+mj-cs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TC Avant Garde Std Bk" pitchFamily="50" charset="0"/>
                <a:ea typeface="+mj-ea"/>
                <a:cs typeface="+mj-cs"/>
              </a:rPr>
              <a:t>SIMLINJEINSTRUKTÖR 7-13 ÅR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TC Avant Garde Std Bk" pitchFamily="50" charset="0"/>
              <a:ea typeface="+mj-ea"/>
              <a:cs typeface="+mj-cs"/>
            </a:endParaRPr>
          </a:p>
        </p:txBody>
      </p:sp>
      <p:cxnSp>
        <p:nvCxnSpPr>
          <p:cNvPr id="18" name="Rak 17"/>
          <p:cNvCxnSpPr/>
          <p:nvPr userDrawn="1"/>
        </p:nvCxnSpPr>
        <p:spPr>
          <a:xfrm>
            <a:off x="0" y="836712"/>
            <a:ext cx="9144000" cy="0"/>
          </a:xfrm>
          <a:prstGeom prst="line">
            <a:avLst/>
          </a:prstGeom>
          <a:ln>
            <a:solidFill>
              <a:srgbClr val="B9E0E3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Picture 8" descr="logotyp_rgb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3067" y="5977467"/>
            <a:ext cx="1145646" cy="600458"/>
          </a:xfrm>
          <a:prstGeom prst="rect">
            <a:avLst/>
          </a:prstGeom>
        </p:spPr>
      </p:pic>
      <p:pic>
        <p:nvPicPr>
          <p:cNvPr id="12" name="Picture 10" descr="logotyp_rgb_dekor.png"/>
          <p:cNvPicPr>
            <a:picLocks noChangeAspect="1"/>
          </p:cNvPicPr>
          <p:nvPr userDrawn="1"/>
        </p:nvPicPr>
        <p:blipFill rotWithShape="1">
          <a:blip r:embed="rId14" cstate="email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8" t="81619" r="2849" b="1787"/>
          <a:stretch/>
        </p:blipFill>
        <p:spPr>
          <a:xfrm>
            <a:off x="-28800" y="6311656"/>
            <a:ext cx="5676067" cy="5535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29600" cy="638944"/>
          </a:xfrm>
        </p:spPr>
        <p:txBody>
          <a:bodyPr/>
          <a:lstStyle/>
          <a:p>
            <a:r>
              <a:rPr lang="sv-SE" sz="3200" b="1" dirty="0" err="1" smtClean="0">
                <a:latin typeface="Calibri" panose="020F0502020204030204" pitchFamily="34" charset="0"/>
              </a:rPr>
              <a:t>Simlinjeinstruktör</a:t>
            </a:r>
            <a:r>
              <a:rPr lang="sv-SE" sz="3200" b="1" dirty="0" smtClean="0">
                <a:latin typeface="Calibri" panose="020F0502020204030204" pitchFamily="34" charset="0"/>
              </a:rPr>
              <a:t> 7-13 år ämnesinnehåll</a:t>
            </a:r>
            <a:endParaRPr lang="sv-SE" sz="3200" b="1" dirty="0">
              <a:latin typeface="Calibri" panose="020F0502020204030204" pitchFamily="34" charset="0"/>
            </a:endParaRPr>
          </a:p>
        </p:txBody>
      </p:sp>
      <p:pic>
        <p:nvPicPr>
          <p:cNvPr id="1026" name="Picture 2" descr="P:\bad vatten glädje\BB140612AT00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60"/>
          <a:stretch/>
        </p:blipFill>
        <p:spPr bwMode="auto">
          <a:xfrm>
            <a:off x="930023" y="1772816"/>
            <a:ext cx="7092280" cy="412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7" name="Rubrik 1"/>
          <p:cNvSpPr txBox="1">
            <a:spLocks/>
          </p:cNvSpPr>
          <p:nvPr/>
        </p:nvSpPr>
        <p:spPr bwMode="auto">
          <a:xfrm>
            <a:off x="0" y="980728"/>
            <a:ext cx="914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v-SE" sz="3200" b="1" dirty="0" smtClean="0">
                <a:latin typeface="Calibri" panose="020F0502020204030204" pitchFamily="34" charset="0"/>
              </a:rPr>
              <a:t>Utbildningstimmar - översikt</a:t>
            </a:r>
            <a:endParaRPr lang="sv-SE" sz="3200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376192"/>
              </p:ext>
            </p:extLst>
          </p:nvPr>
        </p:nvGraphicFramePr>
        <p:xfrm>
          <a:off x="539552" y="2132856"/>
          <a:ext cx="7488832" cy="31719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61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5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135">
                <a:tc>
                  <a:txBody>
                    <a:bodyPr/>
                    <a:lstStyle/>
                    <a:p>
                      <a:r>
                        <a:rPr lang="sv-SE" dirty="0" smtClean="0"/>
                        <a:t>Ämne</a:t>
                      </a:r>
                      <a:endParaRPr lang="sv-SE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SI 1</a:t>
                      </a:r>
                      <a:endParaRPr lang="sv-SE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SI 2</a:t>
                      </a:r>
                      <a:endParaRPr lang="sv-SE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SI 3</a:t>
                      </a:r>
                      <a:endParaRPr lang="sv-SE" dirty="0"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135">
                <a:tc>
                  <a:txBody>
                    <a:bodyPr/>
                    <a:lstStyle/>
                    <a:p>
                      <a:r>
                        <a:rPr lang="sv-SE" dirty="0" smtClean="0"/>
                        <a:t>Träningslära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11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18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7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135">
                <a:tc>
                  <a:txBody>
                    <a:bodyPr/>
                    <a:lstStyle/>
                    <a:p>
                      <a:r>
                        <a:rPr lang="sv-SE" dirty="0" smtClean="0"/>
                        <a:t>Tränarskap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9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6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135">
                <a:tc>
                  <a:txBody>
                    <a:bodyPr/>
                    <a:lstStyle/>
                    <a:p>
                      <a:r>
                        <a:rPr lang="sv-SE" dirty="0" smtClean="0"/>
                        <a:t>Organisation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4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135">
                <a:tc>
                  <a:txBody>
                    <a:bodyPr/>
                    <a:lstStyle/>
                    <a:p>
                      <a:r>
                        <a:rPr lang="sv-SE" dirty="0" smtClean="0"/>
                        <a:t>Säkerhet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1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135">
                <a:tc>
                  <a:txBody>
                    <a:bodyPr/>
                    <a:lstStyle/>
                    <a:p>
                      <a:r>
                        <a:rPr lang="sv-SE" dirty="0" smtClean="0"/>
                        <a:t>Examination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135">
                <a:tc>
                  <a:txBody>
                    <a:bodyPr/>
                    <a:lstStyle/>
                    <a:p>
                      <a:r>
                        <a:rPr lang="sv-SE" dirty="0" smtClean="0"/>
                        <a:t>Summa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20</a:t>
                      </a:r>
                      <a:endParaRPr lang="sv-S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ruta 6"/>
          <p:cNvSpPr txBox="1"/>
          <p:nvPr/>
        </p:nvSpPr>
        <p:spPr>
          <a:xfrm>
            <a:off x="755576" y="155679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Arial" pitchFamily="34" charset="0"/>
                <a:cs typeface="Arial" pitchFamily="34" charset="0"/>
              </a:rPr>
              <a:t>Utbildningen består av tre delar om vardera ca 20 x 45 min</a:t>
            </a:r>
            <a:endParaRPr lang="sv-S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33311"/>
              </p:ext>
            </p:extLst>
          </p:nvPr>
        </p:nvGraphicFramePr>
        <p:xfrm>
          <a:off x="0" y="833745"/>
          <a:ext cx="2987824" cy="50229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1720">
                  <a:extLst>
                    <a:ext uri="{9D8B030D-6E8A-4147-A177-3AD203B41FA5}">
                      <a16:colId xmlns:a16="http://schemas.microsoft.com/office/drawing/2014/main" val="291791831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611194832"/>
                    </a:ext>
                  </a:extLst>
                </a:gridCol>
              </a:tblGrid>
              <a:tr h="390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Ämne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Lektioner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à 45 min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09023289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Träningslära: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0125236"/>
                  </a:ext>
                </a:extLst>
              </a:tr>
              <a:tr h="3834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Teknikinlärning/utveckling/analys i fyra simsätt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80288861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Mekanik, biomekanik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90098000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Simningens ABC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214419376"/>
                  </a:ext>
                </a:extLst>
              </a:tr>
              <a:tr h="3834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err="1" smtClean="0">
                          <a:latin typeface="Arial" pitchFamily="34" charset="0"/>
                          <a:cs typeface="Arial" pitchFamily="34" charset="0"/>
                        </a:rPr>
                        <a:t>Simlinjen</a:t>
                      </a:r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 – översiktligt för</a:t>
                      </a:r>
                      <a:r>
                        <a:rPr lang="sv-SE" sz="1100" baseline="0" dirty="0" smtClean="0">
                          <a:latin typeface="Arial" pitchFamily="34" charset="0"/>
                          <a:cs typeface="Arial" pitchFamily="34" charset="0"/>
                        </a:rPr>
                        <a:t> utvecklingsstadium 3-4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11643405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dirty="0" err="1" smtClean="0">
                          <a:latin typeface="Arial" pitchFamily="34" charset="0"/>
                          <a:cs typeface="Arial" pitchFamily="34" charset="0"/>
                        </a:rPr>
                        <a:t>Tränarskap</a:t>
                      </a:r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sv-SE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sv-SE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059757160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Ledarskap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909588670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Pedagogik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924769205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Didaktik, undervisningslära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919592753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Grupputveckling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717499200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Barns utveckling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16161747"/>
                  </a:ext>
                </a:extLst>
              </a:tr>
              <a:tr h="373512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Summa</a:t>
                      </a:r>
                      <a:r>
                        <a:rPr lang="sv-SE" sz="12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endParaRPr lang="sv-SE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sv-SE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837466598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87475"/>
              </p:ext>
            </p:extLst>
          </p:nvPr>
        </p:nvGraphicFramePr>
        <p:xfrm>
          <a:off x="2987824" y="835853"/>
          <a:ext cx="3131840" cy="34505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917918316"/>
                    </a:ext>
                  </a:extLst>
                </a:gridCol>
                <a:gridCol w="971600">
                  <a:extLst>
                    <a:ext uri="{9D8B030D-6E8A-4147-A177-3AD203B41FA5}">
                      <a16:colId xmlns:a16="http://schemas.microsoft.com/office/drawing/2014/main" val="611194832"/>
                    </a:ext>
                  </a:extLst>
                </a:gridCol>
              </a:tblGrid>
              <a:tr h="41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Ämne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Lektioner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à 45 min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09023289"/>
                  </a:ext>
                </a:extLst>
              </a:tr>
              <a:tr h="360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Träningslära: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0125236"/>
                  </a:ext>
                </a:extLst>
              </a:tr>
              <a:tr h="405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Teknikinlärning/utveckling/analys i fyra simsätt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80288861"/>
                  </a:ext>
                </a:extLst>
              </a:tr>
              <a:tr h="3604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Landträning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90098000"/>
                  </a:ext>
                </a:extLst>
              </a:tr>
              <a:tr h="3604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Organisation och planering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214419376"/>
                  </a:ext>
                </a:extLst>
              </a:tr>
              <a:tr h="360454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Fysiologi</a:t>
                      </a:r>
                      <a:r>
                        <a:rPr lang="sv-SE" sz="1100" baseline="0" dirty="0" smtClean="0">
                          <a:latin typeface="Arial" pitchFamily="34" charset="0"/>
                          <a:cs typeface="Arial" pitchFamily="34" charset="0"/>
                        </a:rPr>
                        <a:t> – fysiska kvalitéer 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11643405"/>
                  </a:ext>
                </a:extLst>
              </a:tr>
              <a:tr h="3604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sv-SE" sz="1200" b="1" dirty="0" err="1" smtClean="0">
                          <a:latin typeface="Arial" pitchFamily="34" charset="0"/>
                          <a:cs typeface="Arial" pitchFamily="34" charset="0"/>
                        </a:rPr>
                        <a:t>Tränarskap</a:t>
                      </a:r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059757160"/>
                  </a:ext>
                </a:extLst>
              </a:tr>
              <a:tr h="405242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Barnet</a:t>
                      </a:r>
                      <a:r>
                        <a:rPr lang="sv-SE" sz="1100" baseline="0" dirty="0" smtClean="0">
                          <a:latin typeface="Arial" pitchFamily="34" charset="0"/>
                          <a:cs typeface="Arial" pitchFamily="34" charset="0"/>
                        </a:rPr>
                        <a:t> och ungdomen i centrum – barnkonventionen 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909588670"/>
                  </a:ext>
                </a:extLst>
              </a:tr>
              <a:tr h="360454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Summa:</a:t>
                      </a:r>
                      <a:endParaRPr lang="sv-SE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sv-SE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924769205"/>
                  </a:ext>
                </a:extLst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200190"/>
              </p:ext>
            </p:extLst>
          </p:nvPr>
        </p:nvGraphicFramePr>
        <p:xfrm>
          <a:off x="6119664" y="833745"/>
          <a:ext cx="3024336" cy="602425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55624">
                  <a:extLst>
                    <a:ext uri="{9D8B030D-6E8A-4147-A177-3AD203B41FA5}">
                      <a16:colId xmlns:a16="http://schemas.microsoft.com/office/drawing/2014/main" val="2917918316"/>
                    </a:ext>
                  </a:extLst>
                </a:gridCol>
                <a:gridCol w="868712">
                  <a:extLst>
                    <a:ext uri="{9D8B030D-6E8A-4147-A177-3AD203B41FA5}">
                      <a16:colId xmlns:a16="http://schemas.microsoft.com/office/drawing/2014/main" val="611194832"/>
                    </a:ext>
                  </a:extLst>
                </a:gridCol>
              </a:tblGrid>
              <a:tr h="439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Ämne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Lektioner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à 45 min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09023289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Träningslära: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0125236"/>
                  </a:ext>
                </a:extLst>
              </a:tr>
              <a:tr h="439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Teknikinlärning/utveckling/analys i fyra simsätt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80288861"/>
                  </a:ext>
                </a:extLst>
              </a:tr>
              <a:tr h="43966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Material och hjälpmedel, ingår i teknikinlärning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90098000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sv-SE" sz="1100" baseline="0" dirty="0" smtClean="0">
                          <a:latin typeface="Arial" pitchFamily="34" charset="0"/>
                          <a:cs typeface="Arial" pitchFamily="34" charset="0"/>
                        </a:rPr>
                        <a:t>Mental träning</a:t>
                      </a:r>
                      <a:endParaRPr lang="sv-SE" sz="11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214419376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sv-SE" sz="1200" b="1" dirty="0" err="1" smtClean="0">
                          <a:latin typeface="Arial" pitchFamily="34" charset="0"/>
                          <a:cs typeface="Arial" pitchFamily="34" charset="0"/>
                        </a:rPr>
                        <a:t>Tränarskap</a:t>
                      </a:r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11643405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Ledarskap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4059757160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Kommunikation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909588670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Genus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924769205"/>
                  </a:ext>
                </a:extLst>
              </a:tr>
              <a:tr h="439664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Simma med funktionsnedsättning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919592753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200" b="1" dirty="0" smtClean="0">
                          <a:latin typeface="Arial" pitchFamily="34" charset="0"/>
                          <a:cs typeface="Arial" pitchFamily="34" charset="0"/>
                        </a:rPr>
                        <a:t>Organisation:</a:t>
                      </a:r>
                      <a:endParaRPr lang="sv-SE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717499200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Simidrottsskolan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sv-SE" sz="11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16161747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Tävling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837466598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Regelkunskap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41747017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Arial" pitchFamily="34" charset="0"/>
                          <a:cs typeface="Arial" pitchFamily="34" charset="0"/>
                        </a:rPr>
                        <a:t>Livräddning och säkerhet</a:t>
                      </a:r>
                      <a:endParaRPr lang="sv-SE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997865373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Arial" pitchFamily="34" charset="0"/>
                          <a:cs typeface="Arial" pitchFamily="34" charset="0"/>
                        </a:rPr>
                        <a:t>Examination</a:t>
                      </a:r>
                      <a:endParaRPr lang="sv-SE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sv-SE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3767226071"/>
                  </a:ext>
                </a:extLst>
              </a:tr>
              <a:tr h="328123">
                <a:tc>
                  <a:txBody>
                    <a:bodyPr/>
                    <a:lstStyle/>
                    <a:p>
                      <a:r>
                        <a:rPr lang="sv-SE" sz="1100" b="1" dirty="0" smtClean="0">
                          <a:latin typeface="Arial" pitchFamily="34" charset="0"/>
                          <a:cs typeface="Arial" pitchFamily="34" charset="0"/>
                        </a:rPr>
                        <a:t>Summa:</a:t>
                      </a:r>
                      <a:endParaRPr lang="sv-SE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100" b="1" dirty="0" smtClean="0"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sv-SE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809368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9853816"/>
      </p:ext>
    </p:extLst>
  </p:cSld>
  <p:clrMapOvr>
    <a:masterClrMapping/>
  </p:clrMapOvr>
</p:sld>
</file>

<file path=ppt/theme/theme1.xml><?xml version="1.0" encoding="utf-8"?>
<a:theme xmlns:a="http://schemas.openxmlformats.org/drawingml/2006/main" name="SIMLÄRA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passat 2">
      <a:majorFont>
        <a:latin typeface="Eurostile LT St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AB4B51095EFB840BD1321E3A457C26F" ma:contentTypeVersion="" ma:contentTypeDescription="Skapa ett nytt dokument." ma:contentTypeScope="" ma:versionID="8d70f4a6ff93c416d9f4246a8b9ff835">
  <xsd:schema xmlns:xsd="http://www.w3.org/2001/XMLSchema" xmlns:xs="http://www.w3.org/2001/XMLSchema" xmlns:p="http://schemas.microsoft.com/office/2006/metadata/properties" xmlns:ns2="311cd46d-2482-4ce8-a745-677d8394813c" targetNamespace="http://schemas.microsoft.com/office/2006/metadata/properties" ma:root="true" ma:fieldsID="dbf7a614a4f571382991e9d01b2deeef" ns2:_="">
    <xsd:import namespace="311cd46d-2482-4ce8-a745-677d8394813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cd46d-2482-4ce8-a745-677d839481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999904-4707-49A2-858D-2756DCFCE600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11cd46d-2482-4ce8-a745-677d8394813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B7067E-833C-4A20-9109-0A2158FD6B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04467-E4C7-437D-90A8-2EEDFC981C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1cd46d-2482-4ce8-a745-677d839481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SIMLÄRARE</Template>
  <TotalTime>18062</TotalTime>
  <Words>176</Words>
  <Application>Microsoft Office PowerPoint</Application>
  <PresentationFormat>Bildspel på skärmen (4:3)</PresentationFormat>
  <Paragraphs>99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Calibri</vt:lpstr>
      <vt:lpstr>Eurostile LT Std</vt:lpstr>
      <vt:lpstr>ITC Avant Garde Std Bk</vt:lpstr>
      <vt:lpstr>SIMLÄRARE</vt:lpstr>
      <vt:lpstr>Simlinjeinstruktör 7-13 år ämnesinnehåll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Karin Hellström</dc:creator>
  <cp:lastModifiedBy>Helena Bengtsson</cp:lastModifiedBy>
  <cp:revision>662</cp:revision>
  <dcterms:created xsi:type="dcterms:W3CDTF">2010-09-18T14:55:05Z</dcterms:created>
  <dcterms:modified xsi:type="dcterms:W3CDTF">2021-02-15T13:33:42Z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0x0101006AB4B51095EFB840BD1321E3A457C26F</vt:lpwstr>
  </property>
</Properties>
</file>